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352" r:id="rId3"/>
    <p:sldId id="398" r:id="rId4"/>
    <p:sldId id="358" r:id="rId5"/>
    <p:sldId id="397" r:id="rId6"/>
    <p:sldId id="399" r:id="rId7"/>
    <p:sldId id="402" r:id="rId8"/>
    <p:sldId id="400" r:id="rId9"/>
    <p:sldId id="391" r:id="rId10"/>
    <p:sldId id="404" r:id="rId11"/>
    <p:sldId id="401" r:id="rId12"/>
    <p:sldId id="405" r:id="rId13"/>
    <p:sldId id="396" r:id="rId14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8">
          <p15:clr>
            <a:srgbClr val="A4A3A4"/>
          </p15:clr>
        </p15:guide>
        <p15:guide id="2" pos="55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D75"/>
    <a:srgbClr val="006AA0"/>
    <a:srgbClr val="FFFFFF"/>
    <a:srgbClr val="000000"/>
    <a:srgbClr val="556169"/>
    <a:srgbClr val="FBE3D2"/>
    <a:srgbClr val="B9E7FF"/>
    <a:srgbClr val="E9BF11"/>
    <a:srgbClr val="328C9E"/>
    <a:srgbClr val="186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333" autoAdjust="0"/>
    <p:restoredTop sz="86951" autoAdjust="0"/>
  </p:normalViewPr>
  <p:slideViewPr>
    <p:cSldViewPr snapToGrid="0" snapToObjects="1">
      <p:cViewPr>
        <p:scale>
          <a:sx n="79" d="100"/>
          <a:sy n="79" d="100"/>
        </p:scale>
        <p:origin x="240" y="-140"/>
      </p:cViewPr>
      <p:guideLst>
        <p:guide orient="horz" pos="498"/>
        <p:guide pos="5557"/>
      </p:guideLst>
    </p:cSldViewPr>
  </p:slideViewPr>
  <p:outlineViewPr>
    <p:cViewPr>
      <p:scale>
        <a:sx n="33" d="100"/>
        <a:sy n="33" d="100"/>
      </p:scale>
      <p:origin x="0" y="13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252"/>
    </p:cViewPr>
  </p:sorterViewPr>
  <p:notesViewPr>
    <p:cSldViewPr snapToGrid="0" snapToObjects="1">
      <p:cViewPr varScale="1">
        <p:scale>
          <a:sx n="54" d="100"/>
          <a:sy n="54" d="100"/>
        </p:scale>
        <p:origin x="26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54422-3444-B745-B222-105521D1BE4E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Ioannis Selinis, Institute for Communication Systems 5GIC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7082-86CB-5A4E-A9E3-4449E45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014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584DB-AA34-FD42-951C-33481C9C368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Ioannis Selinis, Institute for Communication Systems 5GIC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CAE16-870E-C348-AC05-C5671CA9D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0157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3CB0E-347E-FF4D-AD48-65B1FF4B6F3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Ioannis Selinis, Institute for Communication Systems 5GIC</a:t>
            </a:r>
          </a:p>
        </p:txBody>
      </p:sp>
    </p:spTree>
    <p:extLst>
      <p:ext uri="{BB962C8B-B14F-4D97-AF65-F5344CB8AC3E}">
        <p14:creationId xmlns:p14="http://schemas.microsoft.com/office/powerpoint/2010/main" val="425154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Clean 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/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16300"/>
            <a:ext cx="5775325" cy="9588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sz="1800" dirty="0">
                <a:solidFill>
                  <a:srgbClr val="82949D"/>
                </a:solidFill>
              </a:rPr>
              <a:t>Presentation subtitle</a:t>
            </a:r>
            <a:r>
              <a:rPr lang="en-GB" sz="1800" baseline="0" dirty="0">
                <a:solidFill>
                  <a:srgbClr val="82949D"/>
                </a:solidFill>
              </a:rPr>
              <a:t> / presenter here</a:t>
            </a:r>
            <a:endParaRPr lang="en-US" sz="1800" dirty="0">
              <a:solidFill>
                <a:srgbClr val="8294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8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Clean Dark Green Cover">
    <p:bg>
      <p:bgPr>
        <a:solidFill>
          <a:srgbClr val="1865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87411"/>
            <a:ext cx="1542197" cy="4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2741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3199169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Photo Cover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1300266"/>
            <a:ext cx="5775157" cy="109869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>
            <a:lvl1pPr algn="ctr">
              <a:defRPr sz="2400" b="0" cap="none" spc="0" baseline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2460500"/>
            <a:ext cx="9149763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UniversityofSurreyColourBlue.gi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935" y="267251"/>
            <a:ext cx="1569855" cy="4626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2540373"/>
            <a:ext cx="5775325" cy="1119187"/>
          </a:xfrm>
        </p:spPr>
        <p:txBody>
          <a:bodyPr/>
          <a:lstStyle>
            <a:lvl1pPr algn="ctr">
              <a:defRPr>
                <a:solidFill>
                  <a:srgbClr val="203D75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379916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Photo Cover Blur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948500"/>
            <a:ext cx="9149763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UniversityofSurreyColourBlue.gi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935" y="267251"/>
            <a:ext cx="1569855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77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Photo Dark Cover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peningSlideBrand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" y="0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1300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z="2400" dirty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92000"/>
                    </a:srgbClr>
                  </a:outerShdw>
                </a:effectLst>
                <a:latin typeface="Georgia"/>
                <a:cs typeface="Georgia"/>
              </a:rPr>
              <a:t>Title of the presentation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246050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254037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424960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Photo Dark Blur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peningSlideBrandblurred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316" y="918300"/>
            <a:ext cx="9149763" cy="0"/>
          </a:xfrm>
          <a:prstGeom prst="line">
            <a:avLst/>
          </a:prstGeom>
          <a:ln w="127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85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Photo Quot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peningSlideBrandblurred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6517" y="2665962"/>
            <a:ext cx="834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eorgia"/>
                <a:cs typeface="Georgia"/>
              </a:rPr>
              <a:t>‘This is a</a:t>
            </a:r>
            <a:r>
              <a:rPr lang="en-US" sz="3600" baseline="0" dirty="0">
                <a:solidFill>
                  <a:srgbClr val="FFFFFF"/>
                </a:solidFill>
                <a:latin typeface="Georgia"/>
                <a:cs typeface="Georgia"/>
              </a:rPr>
              <a:t> space for a large format </a:t>
            </a:r>
            <a:r>
              <a:rPr lang="en-US" sz="3600" baseline="0" dirty="0" err="1">
                <a:solidFill>
                  <a:srgbClr val="FFFFFF"/>
                </a:solidFill>
                <a:latin typeface="Georgia"/>
                <a:cs typeface="Georgia"/>
              </a:rPr>
              <a:t>qoute</a:t>
            </a:r>
            <a:r>
              <a:rPr lang="en-US" sz="3600" dirty="0">
                <a:solidFill>
                  <a:srgbClr val="FFFFFF"/>
                </a:solidFill>
                <a:latin typeface="Georgia"/>
                <a:cs typeface="Georgia"/>
              </a:rPr>
              <a:t>’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21712" y="3995248"/>
            <a:ext cx="9144000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81874" y="4227169"/>
            <a:ext cx="6400800" cy="392746"/>
          </a:xfrm>
        </p:spPr>
        <p:txBody>
          <a:bodyPr>
            <a:normAutofit/>
          </a:bodyPr>
          <a:lstStyle>
            <a:lvl1pPr algn="ctr">
              <a:defRPr baseline="0"/>
            </a:lvl1pPr>
          </a:lstStyle>
          <a:p>
            <a:r>
              <a:rPr lang="en-US" sz="1500" dirty="0">
                <a:solidFill>
                  <a:srgbClr val="FFFFFF"/>
                </a:solidFill>
                <a:latin typeface="Georgia"/>
                <a:cs typeface="Georgia"/>
              </a:rPr>
              <a:t>Attribute the quote here. </a:t>
            </a:r>
          </a:p>
        </p:txBody>
      </p:sp>
    </p:spTree>
    <p:extLst>
      <p:ext uri="{BB962C8B-B14F-4D97-AF65-F5344CB8AC3E}">
        <p14:creationId xmlns:p14="http://schemas.microsoft.com/office/powerpoint/2010/main" val="6298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Standard Slide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8" y="1600200"/>
            <a:ext cx="3683000" cy="45259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Drop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7963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Standard Slide with 3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8" y="1600201"/>
            <a:ext cx="1229962" cy="1524518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1 here.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502050" y="1600200"/>
            <a:ext cx="2276592" cy="152451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Drop picture 2 here.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119688" y="3277117"/>
            <a:ext cx="3658954" cy="2849045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3 here.</a:t>
            </a:r>
          </a:p>
        </p:txBody>
      </p:sp>
    </p:spTree>
    <p:extLst>
      <p:ext uri="{BB962C8B-B14F-4D97-AF65-F5344CB8AC3E}">
        <p14:creationId xmlns:p14="http://schemas.microsoft.com/office/powerpoint/2010/main" val="228570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Standard Slid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625" y="1638041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638041"/>
            <a:ext cx="3683000" cy="45259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Drop picture here</a:t>
            </a:r>
          </a:p>
        </p:txBody>
      </p:sp>
    </p:spTree>
    <p:extLst>
      <p:ext uri="{BB962C8B-B14F-4D97-AF65-F5344CB8AC3E}">
        <p14:creationId xmlns:p14="http://schemas.microsoft.com/office/powerpoint/2010/main" val="311358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Standard Slide with 3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625" y="1638041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655723"/>
            <a:ext cx="1229962" cy="1524518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1 here.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839562" y="1655722"/>
            <a:ext cx="2276592" cy="152451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Drop picture 2 here.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" y="3332639"/>
            <a:ext cx="3658954" cy="2849045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3 here.</a:t>
            </a:r>
          </a:p>
        </p:txBody>
      </p:sp>
    </p:spTree>
    <p:extLst>
      <p:ext uri="{BB962C8B-B14F-4D97-AF65-F5344CB8AC3E}">
        <p14:creationId xmlns:p14="http://schemas.microsoft.com/office/powerpoint/2010/main" val="14220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1443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1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Standard Slide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8" y="1600200"/>
            <a:ext cx="3683000" cy="45259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Drop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effectLst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3352"/>
            <a:ext cx="4507927" cy="4132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pic>
        <p:nvPicPr>
          <p:cNvPr id="16" name="Picture 15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7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niOfSurrey - Standard Slide with 3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8" y="1600201"/>
            <a:ext cx="1229962" cy="1524518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1 here.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502050" y="1600200"/>
            <a:ext cx="2276592" cy="152451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Drop picture 2 here.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119688" y="3277117"/>
            <a:ext cx="3658954" cy="2849045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3 here.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effectLst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3352"/>
            <a:ext cx="4507927" cy="4132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pic>
        <p:nvPicPr>
          <p:cNvPr id="18" name="Picture 1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94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BLUE Slid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625" y="1638041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638041"/>
            <a:ext cx="3683000" cy="45259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Drop picture here</a:t>
            </a:r>
          </a:p>
        </p:txBody>
      </p:sp>
      <p:pic>
        <p:nvPicPr>
          <p:cNvPr id="15" name="Picture 14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3352"/>
            <a:ext cx="4507927" cy="4132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3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BLUE Slide with 3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625" y="1638041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655723"/>
            <a:ext cx="1229962" cy="1524518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1 here.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839562" y="1655722"/>
            <a:ext cx="2276592" cy="152451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Drop picture 2 here.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" y="3332639"/>
            <a:ext cx="3658954" cy="2849045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3 here.</a:t>
            </a:r>
          </a:p>
        </p:txBody>
      </p:sp>
      <p:pic>
        <p:nvPicPr>
          <p:cNvPr id="17" name="Picture 16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4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Standard Slide with 3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3165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5100638" y="1643063"/>
            <a:ext cx="3702050" cy="452596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/>
              <a:t>Insert Chart</a:t>
            </a:r>
          </a:p>
        </p:txBody>
      </p:sp>
    </p:spTree>
    <p:extLst>
      <p:ext uri="{BB962C8B-B14F-4D97-AF65-F5344CB8AC3E}">
        <p14:creationId xmlns:p14="http://schemas.microsoft.com/office/powerpoint/2010/main" val="282567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Photo Quote">
    <p:bg>
      <p:bgPr>
        <a:solidFill>
          <a:srgbClr val="1E47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6517" y="2665962"/>
            <a:ext cx="834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eorgia"/>
                <a:cs typeface="Georgia"/>
              </a:rPr>
              <a:t>‘This is a</a:t>
            </a:r>
            <a:r>
              <a:rPr lang="en-US" sz="3600" baseline="0" dirty="0">
                <a:solidFill>
                  <a:srgbClr val="FFFFFF"/>
                </a:solidFill>
                <a:latin typeface="Georgia"/>
                <a:cs typeface="Georgia"/>
              </a:rPr>
              <a:t> space for a large format quote</a:t>
            </a:r>
            <a:r>
              <a:rPr lang="en-US" sz="3600" dirty="0">
                <a:solidFill>
                  <a:srgbClr val="FFFFFF"/>
                </a:solidFill>
                <a:latin typeface="Georgia"/>
                <a:cs typeface="Georgia"/>
              </a:rPr>
              <a:t>’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21712" y="3995248"/>
            <a:ext cx="9144000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81874" y="4227169"/>
            <a:ext cx="6400800" cy="392746"/>
          </a:xfrm>
        </p:spPr>
        <p:txBody>
          <a:bodyPr>
            <a:normAutofit/>
          </a:bodyPr>
          <a:lstStyle>
            <a:lvl1pPr algn="ctr">
              <a:defRPr baseline="0"/>
            </a:lvl1pPr>
          </a:lstStyle>
          <a:p>
            <a:r>
              <a:rPr lang="en-US" sz="1500" dirty="0">
                <a:solidFill>
                  <a:srgbClr val="FFFFFF"/>
                </a:solidFill>
                <a:latin typeface="Georgia"/>
                <a:cs typeface="Georgia"/>
              </a:rPr>
              <a:t>Attribute the quote here. </a:t>
            </a:r>
          </a:p>
        </p:txBody>
      </p:sp>
    </p:spTree>
    <p:extLst>
      <p:ext uri="{BB962C8B-B14F-4D97-AF65-F5344CB8AC3E}">
        <p14:creationId xmlns:p14="http://schemas.microsoft.com/office/powerpoint/2010/main" val="37019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SI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656"/>
            <a:ext cx="8241738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1600201"/>
            <a:ext cx="8229600" cy="399948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850673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B3B3B3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5770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Standard Slide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1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niOfSurrey - Clean Blue Cover">
    <p:bg>
      <p:bgPr>
        <a:solidFill>
          <a:srgbClr val="203D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87411"/>
            <a:ext cx="1542197" cy="4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2741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274034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1443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3352"/>
            <a:ext cx="4507927" cy="4132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pic>
        <p:nvPicPr>
          <p:cNvPr id="14" name="Picture 13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3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Blue Slide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3352"/>
            <a:ext cx="4507927" cy="4132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pic>
        <p:nvPicPr>
          <p:cNvPr id="14" name="Picture 13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9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Clean Turqoise Cover">
    <p:bg>
      <p:bgPr>
        <a:solidFill>
          <a:srgbClr val="328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80471"/>
            <a:ext cx="1542197" cy="4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2741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429118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niOfSurrey - Clean Turqoise Cover">
    <p:bg>
      <p:bgPr>
        <a:solidFill>
          <a:srgbClr val="672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87411"/>
            <a:ext cx="1542197" cy="4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2741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127585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Clean Green Cover">
    <p:bg>
      <p:bgPr>
        <a:solidFill>
          <a:srgbClr val="9EA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87411"/>
            <a:ext cx="1542197" cy="4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2741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347549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3352"/>
            <a:ext cx="7551282" cy="413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University of Surrey PowerPoint Template  4:3 format - v2.0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356" y="6575393"/>
            <a:ext cx="2032273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6913" y="6575392"/>
            <a:ext cx="2133600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Do not touch this slide.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This is the slide master and will alter all other slides.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 create a new slide, select it from the new slide drop down button, top right of the ‘Home’ menu. </a:t>
            </a:r>
          </a:p>
        </p:txBody>
      </p:sp>
    </p:spTree>
    <p:extLst>
      <p:ext uri="{BB962C8B-B14F-4D97-AF65-F5344CB8AC3E}">
        <p14:creationId xmlns:p14="http://schemas.microsoft.com/office/powerpoint/2010/main" val="415320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73" r:id="rId3"/>
    <p:sldLayoutId id="2147483656" r:id="rId4"/>
    <p:sldLayoutId id="2147483670" r:id="rId5"/>
    <p:sldLayoutId id="2147483674" r:id="rId6"/>
    <p:sldLayoutId id="2147483652" r:id="rId7"/>
    <p:sldLayoutId id="2147483654" r:id="rId8"/>
    <p:sldLayoutId id="2147483653" r:id="rId9"/>
    <p:sldLayoutId id="2147483655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4" r:id="rId17"/>
    <p:sldLayoutId id="2147483663" r:id="rId18"/>
    <p:sldLayoutId id="2147483665" r:id="rId19"/>
    <p:sldLayoutId id="2147483667" r:id="rId20"/>
    <p:sldLayoutId id="2147483668" r:id="rId21"/>
    <p:sldLayoutId id="2147483669" r:id="rId22"/>
    <p:sldLayoutId id="2147483666" r:id="rId23"/>
    <p:sldLayoutId id="2147483671" r:id="rId24"/>
    <p:sldLayoutId id="2147483672" r:id="rId25"/>
    <p:sldLayoutId id="2147483676" r:id="rId26"/>
  </p:sldLayoutIdLst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2000" b="0" kern="1200" cap="none" spc="0" baseline="0">
          <a:ln>
            <a:noFill/>
          </a:ln>
          <a:solidFill>
            <a:srgbClr val="203D75"/>
          </a:solidFill>
          <a:effectLst/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b="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81263" y="1031846"/>
            <a:ext cx="8210349" cy="1367117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 smtClean="0">
                <a:ln w="76200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006A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Requirements for Time-Engineered</a:t>
            </a:r>
            <a:br>
              <a:rPr lang="en-US" sz="3000" b="1" dirty="0" smtClean="0">
                <a:ln w="76200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006A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000" b="1" dirty="0" smtClean="0">
                <a:ln w="76200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006A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Holographic Teleportation Over Internet</a:t>
            </a:r>
            <a:endParaRPr lang="en-US" sz="3000" b="1" dirty="0">
              <a:ln w="76200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rgbClr val="006A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1CA47D-0B0B-D540-A7A0-E51023952E52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06661" y="2503161"/>
            <a:ext cx="25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1"/>
                </a:solidFill>
                <a:latin typeface="Georgia"/>
                <a:cs typeface="Georgia"/>
              </a:rPr>
              <a:t>Ning Wang</a:t>
            </a:r>
          </a:p>
          <a:p>
            <a:pPr algn="ctr"/>
            <a:r>
              <a:rPr lang="en-GB" b="1" dirty="0" smtClean="0">
                <a:solidFill>
                  <a:schemeClr val="accent1"/>
                </a:solidFill>
                <a:latin typeface="Georgia"/>
                <a:cs typeface="Georgia"/>
              </a:rPr>
              <a:t>University of Surrey</a:t>
            </a:r>
            <a:endParaRPr lang="en-GB" b="1" dirty="0" smtClean="0">
              <a:solidFill>
                <a:schemeClr val="accent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2125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310C-8C02-46C4-B561-F93E94A9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84" y="423352"/>
            <a:ext cx="7551282" cy="413268"/>
          </a:xfrm>
        </p:spPr>
        <p:txBody>
          <a:bodyPr/>
          <a:lstStyle/>
          <a:p>
            <a:r>
              <a:rPr lang="en-US" dirty="0" smtClean="0"/>
              <a:t>Technical Challenges on the Transport Layer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A37E-9FEF-4B71-9DAB-B4FABDA1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10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86" y="1239933"/>
            <a:ext cx="8460606" cy="91852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Congestion control for high-data rate and time engineering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Coordination between two (or mor</a:t>
            </a:r>
            <a:r>
              <a:rPr lang="en-US" altLang="zh-CN" dirty="0" smtClean="0">
                <a:solidFill>
                  <a:srgbClr val="203D75"/>
                </a:solidFill>
              </a:rPr>
              <a:t>e) path segments at the transport layer in order to achieve end-to-end time precision</a:t>
            </a:r>
            <a:endParaRPr lang="en-US" dirty="0">
              <a:solidFill>
                <a:srgbClr val="203D7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18" y="2623654"/>
            <a:ext cx="371928" cy="371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8" y="2984453"/>
            <a:ext cx="766587" cy="766587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>
            <a:off x="1149027" y="2773758"/>
            <a:ext cx="260911" cy="12048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60" y="3383550"/>
            <a:ext cx="371928" cy="371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39" y="2997689"/>
            <a:ext cx="371928" cy="371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81" y="3755422"/>
            <a:ext cx="371928" cy="371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62" y="3168567"/>
            <a:ext cx="566144" cy="56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54028" y="2530327"/>
            <a:ext cx="167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Aggregation 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Point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031" y="3254547"/>
            <a:ext cx="653517" cy="6535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0031" y="2773758"/>
            <a:ext cx="8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UE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16" name="Straight Arrow Connector 15"/>
          <p:cNvCxnSpPr>
            <a:stCxn id="6" idx="3"/>
          </p:cNvCxnSpPr>
          <p:nvPr/>
        </p:nvCxnSpPr>
        <p:spPr>
          <a:xfrm>
            <a:off x="1934146" y="2809618"/>
            <a:ext cx="1816700" cy="333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>
            <a:off x="1934667" y="3183653"/>
            <a:ext cx="1816179" cy="118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</p:cNvCxnSpPr>
          <p:nvPr/>
        </p:nvCxnSpPr>
        <p:spPr>
          <a:xfrm flipV="1">
            <a:off x="1935188" y="3451639"/>
            <a:ext cx="1815658" cy="11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</p:cNvCxnSpPr>
          <p:nvPr/>
        </p:nvCxnSpPr>
        <p:spPr>
          <a:xfrm flipV="1">
            <a:off x="1935709" y="3569514"/>
            <a:ext cx="1815137" cy="371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650836" y="2594989"/>
            <a:ext cx="646546" cy="1577121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959927" y="3451639"/>
            <a:ext cx="25778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816548" y="2623654"/>
            <a:ext cx="646546" cy="1577121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Left-Right Arrow 2"/>
          <p:cNvSpPr/>
          <p:nvPr/>
        </p:nvSpPr>
        <p:spPr>
          <a:xfrm>
            <a:off x="3297382" y="3848164"/>
            <a:ext cx="2519166" cy="26058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 txBox="1">
            <a:spLocks/>
          </p:cNvSpPr>
          <p:nvPr/>
        </p:nvSpPr>
        <p:spPr>
          <a:xfrm>
            <a:off x="375386" y="4476884"/>
            <a:ext cx="8460606" cy="1943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203D75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56169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6AA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556169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More fundamentally…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Revisiting design principles for unicast vs. multicast/broadcast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Any new requirements on the transport-layer for such new application model of “(synchronized reverse-multicast” (many-to-one) and even </a:t>
            </a:r>
            <a:r>
              <a:rPr lang="en-GB" dirty="0" smtClean="0">
                <a:solidFill>
                  <a:srgbClr val="203D75"/>
                </a:solidFill>
              </a:rPr>
              <a:t>“</a:t>
            </a:r>
            <a:r>
              <a:rPr lang="en-US" dirty="0" smtClean="0">
                <a:solidFill>
                  <a:srgbClr val="203D75"/>
                </a:solidFill>
              </a:rPr>
              <a:t>X-shape-cast” (many-to-many) </a:t>
            </a:r>
            <a:endParaRPr lang="en-US" dirty="0">
              <a:solidFill>
                <a:srgbClr val="203D7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88372" y="4087412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Coordination</a:t>
            </a:r>
            <a:endParaRPr lang="en-GB" sz="14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899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310C-8C02-46C4-B561-F93E94A9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84" y="423352"/>
            <a:ext cx="7551282" cy="413268"/>
          </a:xfrm>
        </p:spPr>
        <p:txBody>
          <a:bodyPr/>
          <a:lstStyle/>
          <a:p>
            <a:r>
              <a:rPr lang="en-US" dirty="0" smtClean="0"/>
              <a:t>Technical Challenges on Network Layer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A37E-9FEF-4B71-9DAB-B4FABDA1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86" y="1054381"/>
            <a:ext cx="8460606" cy="184501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03D75"/>
                </a:solidFill>
              </a:rPr>
              <a:t>New layer-3 network model/protocols</a:t>
            </a:r>
            <a:r>
              <a:rPr lang="en-US" dirty="0" smtClean="0">
                <a:solidFill>
                  <a:srgbClr val="203D75"/>
                </a:solidFill>
              </a:rPr>
              <a:t> for supporting such emerging applications beyond unicast, multicast, broadcast and </a:t>
            </a:r>
            <a:r>
              <a:rPr lang="en-US" dirty="0" err="1" smtClean="0">
                <a:solidFill>
                  <a:srgbClr val="203D75"/>
                </a:solidFill>
              </a:rPr>
              <a:t>anycast</a:t>
            </a:r>
            <a:r>
              <a:rPr lang="en-US" dirty="0" smtClean="0">
                <a:solidFill>
                  <a:srgbClr val="203D75"/>
                </a:solidFill>
              </a:rPr>
              <a:t>?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b="1" dirty="0" smtClean="0">
                <a:solidFill>
                  <a:srgbClr val="203D75"/>
                </a:solidFill>
              </a:rPr>
              <a:t>Any Source Multicast (ASM) </a:t>
            </a:r>
            <a:r>
              <a:rPr lang="en-US" dirty="0" smtClean="0">
                <a:solidFill>
                  <a:srgbClr val="203D75"/>
                </a:solidFill>
              </a:rPr>
              <a:t>supports multipoint-to-multipoint, but a) it is based on one single RP, and b) it does not support synchronization </a:t>
            </a:r>
            <a:endParaRPr lang="en-US" dirty="0">
              <a:solidFill>
                <a:srgbClr val="203D75"/>
              </a:solidFill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 Even IP multicast has not yet seen its bright future up to now </a:t>
            </a:r>
            <a:r>
              <a:rPr lang="en-US" dirty="0" smtClean="0">
                <a:solidFill>
                  <a:srgbClr val="203D75"/>
                </a:solidFill>
                <a:sym typeface="Wingdings" panose="05000000000000000000" pitchFamily="2" charset="2"/>
              </a:rPr>
              <a:t></a:t>
            </a:r>
          </a:p>
          <a:p>
            <a:pPr marL="285750"/>
            <a:endParaRPr lang="en-US" dirty="0">
              <a:solidFill>
                <a:srgbClr val="203D75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 txBox="1">
            <a:spLocks/>
          </p:cNvSpPr>
          <p:nvPr/>
        </p:nvSpPr>
        <p:spPr>
          <a:xfrm>
            <a:off x="375386" y="2780569"/>
            <a:ext cx="8460606" cy="1159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203D75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56169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6AA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556169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03D75"/>
                </a:solidFill>
              </a:rPr>
              <a:t>In-network data synchronization </a:t>
            </a:r>
            <a:r>
              <a:rPr lang="en-US" dirty="0" smtClean="0">
                <a:solidFill>
                  <a:srgbClr val="203D75"/>
                </a:solidFill>
              </a:rPr>
              <a:t>as a new network element capability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Extension of router-level data caching/buffering functions to synchronization with time precision objectives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State maintenance scalability</a:t>
            </a:r>
            <a:endParaRPr lang="en-US" dirty="0">
              <a:solidFill>
                <a:srgbClr val="203D75"/>
              </a:solidFill>
            </a:endParaRPr>
          </a:p>
        </p:txBody>
      </p:sp>
      <p:pic>
        <p:nvPicPr>
          <p:cNvPr id="8" name="Picture 26" descr="router-gene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8" y="4763098"/>
            <a:ext cx="515216" cy="36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433457" y="4830624"/>
            <a:ext cx="757382" cy="2124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127848" y="4953653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548228" y="4953653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7382" y="43872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Data in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83164" y="440575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Data out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013" y="5486259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rgbClr val="556169"/>
                </a:solidFill>
                <a:latin typeface="Georgia"/>
                <a:cs typeface="Georgia"/>
              </a:rPr>
              <a:t>ICN caching</a:t>
            </a:r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: blind, LRU/LFU…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rgbClr val="556169"/>
                </a:solidFill>
                <a:latin typeface="Georgia"/>
                <a:cs typeface="Georgia"/>
              </a:rPr>
              <a:t>Buffering</a:t>
            </a:r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: onward path conditions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pic>
        <p:nvPicPr>
          <p:cNvPr id="17" name="Picture 26" descr="router-gene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305" y="4775083"/>
            <a:ext cx="515216" cy="36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5981557" y="4953653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81557" y="4413324"/>
            <a:ext cx="683491" cy="41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81557" y="5125739"/>
            <a:ext cx="683491" cy="280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57469" y="4013207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Data in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538698" y="4830624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538698" y="4973787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538698" y="5125739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77529" y="3923199"/>
            <a:ext cx="174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(Synchronised)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Data out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90839" y="5437793"/>
            <a:ext cx="3905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Synchronisation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Context information about other incoming data?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44869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310C-8C02-46C4-B561-F93E94A9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84" y="423352"/>
            <a:ext cx="7551282" cy="413268"/>
          </a:xfrm>
        </p:spPr>
        <p:txBody>
          <a:bodyPr/>
          <a:lstStyle/>
          <a:p>
            <a:r>
              <a:rPr lang="en-US" dirty="0" smtClean="0"/>
              <a:t>Overview on Key Research Questions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A37E-9FEF-4B71-9DAB-B4FABDA1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86" y="1569854"/>
            <a:ext cx="8460606" cy="4458711"/>
          </a:xfrm>
        </p:spPr>
        <p:txBody>
          <a:bodyPr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Simultaneous tackling of high-bandwidth and time engineering issues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Extension to holographic content aware/centric network?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A new network model beyond unicast, multicast and broadcast – multipoint-to (multi)point with stringent data synchronization requirements?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A cross-layer approach?</a:t>
            </a:r>
          </a:p>
          <a:p>
            <a:pPr marL="102870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Application-layer at the edge</a:t>
            </a:r>
          </a:p>
          <a:p>
            <a:pPr marL="102870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“Horizontal” coordination between transport-layer at different path segments </a:t>
            </a:r>
            <a:r>
              <a:rPr lang="en-US" dirty="0" smtClean="0">
                <a:sym typeface="Wingdings" panose="05000000000000000000" pitchFamily="2" charset="2"/>
              </a:rPr>
              <a:t> new transport?</a:t>
            </a:r>
            <a:endParaRPr lang="en-US" dirty="0" smtClean="0"/>
          </a:p>
          <a:p>
            <a:pPr marL="102870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Network-layer in the middle (in-network synchronization)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03D75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 smtClean="0">
              <a:solidFill>
                <a:srgbClr val="203D75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03D75"/>
              </a:solidFill>
              <a:sym typeface="Wingdings" panose="05000000000000000000" pitchFamily="2" charset="2"/>
            </a:endParaRPr>
          </a:p>
          <a:p>
            <a:pPr marL="285750"/>
            <a:endParaRPr lang="en-US" dirty="0">
              <a:solidFill>
                <a:srgbClr val="203D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5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7B990F-4E0B-4871-948A-7DB8FE5A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4886632"/>
            <a:ext cx="4488479" cy="13488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4400" dirty="0" smtClean="0">
                <a:solidFill>
                  <a:schemeClr val="tx1"/>
                </a:solidFill>
              </a:rPr>
              <a:t>Thank You!</a:t>
            </a:r>
            <a:endParaRPr lang="en-GB" sz="40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578"/>
            <a:ext cx="9144000" cy="32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7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02B4D-1D18-406C-A9BC-A4EE984E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92BFBA-7BD2-4D18-86B1-069919B4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777"/>
            <a:ext cx="7551282" cy="413268"/>
          </a:xfrm>
        </p:spPr>
        <p:txBody>
          <a:bodyPr/>
          <a:lstStyle/>
          <a:p>
            <a:r>
              <a:rPr lang="en-US" dirty="0" smtClean="0"/>
              <a:t>Application Background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72" y="1030961"/>
            <a:ext cx="5754255" cy="378431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3D reconstruction of dynamic scenes in real-time</a:t>
            </a:r>
            <a:r>
              <a:rPr lang="en-US" dirty="0" smtClean="0">
                <a:solidFill>
                  <a:srgbClr val="203D75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rgbClr val="203D75"/>
                </a:solidFill>
              </a:rPr>
              <a:t>Object-based</a:t>
            </a:r>
            <a:r>
              <a:rPr lang="en-US" dirty="0" smtClean="0">
                <a:solidFill>
                  <a:srgbClr val="203D75"/>
                </a:solidFill>
              </a:rPr>
              <a:t> content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Dedicated selection of specific objects (with or without background)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03D7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6-Degree of Freedom (6DoF)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03D75"/>
              </a:solidFill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rgbClr val="203D75"/>
                </a:solidFill>
              </a:rPr>
              <a:t>Applications</a:t>
            </a:r>
            <a:r>
              <a:rPr lang="en-US" u="sng" dirty="0">
                <a:solidFill>
                  <a:srgbClr val="203D75"/>
                </a:solidFill>
              </a:rPr>
              <a:t>:</a:t>
            </a:r>
            <a:r>
              <a:rPr lang="en-US" dirty="0">
                <a:solidFill>
                  <a:srgbClr val="203D75"/>
                </a:solidFill>
              </a:rPr>
              <a:t> gaming, tourism, </a:t>
            </a:r>
            <a:r>
              <a:rPr lang="en-US" dirty="0" smtClean="0">
                <a:solidFill>
                  <a:srgbClr val="203D75"/>
                </a:solidFill>
              </a:rPr>
              <a:t>construction</a:t>
            </a:r>
            <a:r>
              <a:rPr lang="en-US" dirty="0">
                <a:solidFill>
                  <a:srgbClr val="203D75"/>
                </a:solidFill>
              </a:rPr>
              <a:t>, military, education, remote surgery etc. (Anything that you can imagine of and makes sense of an AR app)</a:t>
            </a:r>
          </a:p>
        </p:txBody>
      </p:sp>
      <p:pic>
        <p:nvPicPr>
          <p:cNvPr id="57" name="Content Placeholder 7">
            <a:extLst>
              <a:ext uri="{FF2B5EF4-FFF2-40B4-BE49-F238E27FC236}">
                <a16:creationId xmlns:a16="http://schemas.microsoft.com/office/drawing/2014/main" id="{AFA7DCA5-46E4-412D-B8B5-0E9830F2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1" y="4488718"/>
            <a:ext cx="4621069" cy="1780266"/>
          </a:xfrm>
          <a:prstGeom prst="rect">
            <a:avLst/>
          </a:prstGeom>
        </p:spPr>
      </p:pic>
      <p:pic>
        <p:nvPicPr>
          <p:cNvPr id="2050" name="Picture 2" descr="https://upload.wikimedia.org/wikipedia/commons/thumb/2/2a/6DOF.svg/260px-6DO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6" y="1293092"/>
            <a:ext cx="2920611" cy="27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23" y="4488718"/>
            <a:ext cx="3203999" cy="17802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504623" y="2781702"/>
            <a:ext cx="1366788" cy="9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37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02B4D-1D18-406C-A9BC-A4EE984E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92BFBA-7BD2-4D18-86B1-069919B4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777"/>
            <a:ext cx="7551282" cy="413268"/>
          </a:xfrm>
        </p:spPr>
        <p:txBody>
          <a:bodyPr/>
          <a:lstStyle/>
          <a:p>
            <a:r>
              <a:rPr lang="en-US" dirty="0" smtClean="0"/>
              <a:t>Understanding User </a:t>
            </a:r>
            <a:r>
              <a:rPr lang="en-US" dirty="0" err="1" smtClean="0"/>
              <a:t>QoE</a:t>
            </a:r>
            <a:r>
              <a:rPr lang="en-US" dirty="0" smtClean="0"/>
              <a:t> in Holographic Teleportation</a:t>
            </a:r>
            <a:endParaRPr lang="el-G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72" y="1175748"/>
            <a:ext cx="8414327" cy="5015345"/>
          </a:xfrm>
        </p:spPr>
        <p:txBody>
          <a:bodyPr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203D75"/>
                </a:solidFill>
              </a:rPr>
              <a:t>Image</a:t>
            </a:r>
            <a:r>
              <a:rPr lang="en-US" b="1" dirty="0" smtClean="0">
                <a:solidFill>
                  <a:srgbClr val="203D75"/>
                </a:solidFill>
              </a:rPr>
              <a:t> </a:t>
            </a:r>
            <a:r>
              <a:rPr lang="en-US" b="1" dirty="0" smtClean="0">
                <a:solidFill>
                  <a:srgbClr val="203D75"/>
                </a:solidFill>
              </a:rPr>
              <a:t>quality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“</a:t>
            </a:r>
            <a:r>
              <a:rPr lang="en-US" sz="1600" dirty="0" smtClean="0">
                <a:solidFill>
                  <a:srgbClr val="203D75"/>
                </a:solidFill>
              </a:rPr>
              <a:t>Noises” at the boundary of teleported object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3D75"/>
                </a:solidFill>
              </a:rPr>
              <a:t> </a:t>
            </a:r>
            <a:r>
              <a:rPr lang="en-US" sz="1600" dirty="0" smtClean="0">
                <a:solidFill>
                  <a:srgbClr val="203D75"/>
                </a:solidFill>
              </a:rPr>
              <a:t>No adaptation in terms of quality (unlike DASH video content)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03D75"/>
                </a:solidFill>
              </a:rPr>
              <a:t>Frame </a:t>
            </a:r>
            <a:r>
              <a:rPr lang="en-US" b="1" dirty="0">
                <a:solidFill>
                  <a:srgbClr val="203D75"/>
                </a:solidFill>
              </a:rPr>
              <a:t>rate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Determined by the hardware of the sensor camera capacity – typically 30 FPS (frame per second) or 60FPS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Network </a:t>
            </a:r>
            <a:r>
              <a:rPr lang="en-US" dirty="0" smtClean="0">
                <a:solidFill>
                  <a:srgbClr val="203D75"/>
                </a:solidFill>
              </a:rPr>
              <a:t>requirements </a:t>
            </a:r>
            <a:r>
              <a:rPr lang="en-US" dirty="0" smtClean="0">
                <a:solidFill>
                  <a:srgbClr val="203D75"/>
                </a:solidFill>
                <a:sym typeface="Wingdings" panose="05000000000000000000" pitchFamily="2" charset="2"/>
              </a:rPr>
              <a:t> ~50-70Mbps per teleported object (with HMD), much higher for the scenario with naked eyes</a:t>
            </a:r>
            <a:endParaRPr lang="en-US" dirty="0" smtClean="0">
              <a:solidFill>
                <a:srgbClr val="203D75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03D75"/>
                </a:solidFill>
              </a:rPr>
              <a:t>Play-back latency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03D75"/>
                </a:solidFill>
              </a:rPr>
              <a:t>Data </a:t>
            </a:r>
            <a:r>
              <a:rPr lang="en-US" b="1" dirty="0" smtClean="0">
                <a:solidFill>
                  <a:srgbClr val="203D75"/>
                </a:solidFill>
              </a:rPr>
              <a:t>synchronization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203D75"/>
                </a:solidFill>
              </a:rPr>
              <a:t> Important for multi-source teleportation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3D75"/>
                </a:solidFill>
              </a:rPr>
              <a:t> </a:t>
            </a:r>
            <a:r>
              <a:rPr lang="en-US" sz="1600" dirty="0" smtClean="0">
                <a:solidFill>
                  <a:srgbClr val="203D75"/>
                </a:solidFill>
              </a:rPr>
              <a:t>To be explained later</a:t>
            </a:r>
            <a:endParaRPr lang="en-US" sz="1600" dirty="0">
              <a:solidFill>
                <a:srgbClr val="203D75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21673" y="4232136"/>
            <a:ext cx="8617526" cy="16516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93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4697" objId="6"/>
        <p14:stopEvt time="10092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5C97-ACDF-43B4-B32E-BA23284A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" y="456668"/>
            <a:ext cx="7551282" cy="413268"/>
          </a:xfrm>
        </p:spPr>
        <p:txBody>
          <a:bodyPr/>
          <a:lstStyle/>
          <a:p>
            <a:r>
              <a:rPr lang="en-US" dirty="0"/>
              <a:t>High-level overview of </a:t>
            </a:r>
            <a:r>
              <a:rPr lang="en-US" dirty="0" smtClean="0"/>
              <a:t>Holographic Teleportation System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D7D29-5D11-4A27-B408-D1B6F9FF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433ADC-DF8E-41CB-A845-D405C7F3E64A}"/>
              </a:ext>
            </a:extLst>
          </p:cNvPr>
          <p:cNvGrpSpPr/>
          <p:nvPr/>
        </p:nvGrpSpPr>
        <p:grpSpPr>
          <a:xfrm>
            <a:off x="91401" y="2327381"/>
            <a:ext cx="8992714" cy="2022372"/>
            <a:chOff x="1469613" y="1822405"/>
            <a:chExt cx="9327675" cy="2676659"/>
          </a:xfrm>
        </p:grpSpPr>
        <p:grpSp>
          <p:nvGrpSpPr>
            <p:cNvPr id="10" name="Group 24">
              <a:extLst>
                <a:ext uri="{FF2B5EF4-FFF2-40B4-BE49-F238E27FC236}">
                  <a16:creationId xmlns:a16="http://schemas.microsoft.com/office/drawing/2014/main" id="{CC7EC5CC-D2FE-4C8D-984D-40011DBA8B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2848" y="2745773"/>
              <a:ext cx="547832" cy="704363"/>
              <a:chOff x="6813842" y="1850455"/>
              <a:chExt cx="1004186" cy="1143851"/>
            </a:xfrm>
          </p:grpSpPr>
          <p:pic>
            <p:nvPicPr>
              <p:cNvPr id="30" name="Picture 25">
                <a:extLst>
                  <a:ext uri="{FF2B5EF4-FFF2-40B4-BE49-F238E27FC236}">
                    <a16:creationId xmlns:a16="http://schemas.microsoft.com/office/drawing/2014/main" id="{34309358-8E31-4EA1-9F7B-2340EC21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3842" y="1850455"/>
                <a:ext cx="1004186" cy="1004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208A532-195B-4FA1-A2AC-2CE75987DA35}"/>
                  </a:ext>
                </a:extLst>
              </p:cNvPr>
              <p:cNvCxnSpPr/>
              <p:nvPr/>
            </p:nvCxnSpPr>
            <p:spPr>
              <a:xfrm flipH="1">
                <a:off x="7113670" y="2464819"/>
                <a:ext cx="203058" cy="528638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CCB79F-AECA-42D0-BD5B-991D0C368C07}"/>
                  </a:ext>
                </a:extLst>
              </p:cNvPr>
              <p:cNvCxnSpPr>
                <a:endCxn id="30" idx="2"/>
              </p:cNvCxnSpPr>
              <p:nvPr/>
            </p:nvCxnSpPr>
            <p:spPr>
              <a:xfrm>
                <a:off x="7316729" y="2464819"/>
                <a:ext cx="0" cy="390526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16163F2-77BF-4A29-9046-A99184E19D26}"/>
                  </a:ext>
                </a:extLst>
              </p:cNvPr>
              <p:cNvCxnSpPr/>
              <p:nvPr/>
            </p:nvCxnSpPr>
            <p:spPr>
              <a:xfrm>
                <a:off x="7333909" y="2465668"/>
                <a:ext cx="225267" cy="528638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B730ED-D0F1-4716-A030-295205FB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097" y="3003777"/>
              <a:ext cx="566145" cy="56614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0BEFF5-7CE9-4F35-862C-8C155AF09173}"/>
                </a:ext>
              </a:extLst>
            </p:cNvPr>
            <p:cNvCxnSpPr>
              <a:stCxn id="21" idx="3"/>
              <a:endCxn id="12" idx="1"/>
            </p:cNvCxnSpPr>
            <p:nvPr/>
          </p:nvCxnSpPr>
          <p:spPr>
            <a:xfrm flipV="1">
              <a:off x="4215898" y="3286850"/>
              <a:ext cx="1329199" cy="1696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45DD88-6BC2-48B0-9ABF-E45615225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0636" y="2984638"/>
              <a:ext cx="653517" cy="6535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DAFE50-EAAA-42C4-B239-A22DA3FDD987}"/>
                </a:ext>
              </a:extLst>
            </p:cNvPr>
            <p:cNvSpPr txBox="1"/>
            <p:nvPr/>
          </p:nvSpPr>
          <p:spPr>
            <a:xfrm>
              <a:off x="1469613" y="3290433"/>
              <a:ext cx="1240117" cy="85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Teleported</a:t>
              </a:r>
            </a:p>
            <a:p>
              <a:pPr algn="ctr"/>
              <a:r>
                <a:rPr lang="en-GB" dirty="0"/>
                <a:t>object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0F7382-3E83-4A2E-B545-4BE3285E7220}"/>
                </a:ext>
              </a:extLst>
            </p:cNvPr>
            <p:cNvSpPr txBox="1"/>
            <p:nvPr/>
          </p:nvSpPr>
          <p:spPr>
            <a:xfrm>
              <a:off x="5213512" y="1822405"/>
              <a:ext cx="1261799" cy="1222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Production</a:t>
              </a:r>
            </a:p>
            <a:p>
              <a:pPr algn="ctr"/>
              <a:r>
                <a:rPr lang="en-GB" dirty="0" smtClean="0"/>
                <a:t>Server</a:t>
              </a:r>
            </a:p>
            <a:p>
              <a:pPr algn="ctr"/>
              <a:r>
                <a:rPr lang="en-GB" dirty="0" smtClean="0"/>
                <a:t>function</a:t>
              </a:r>
              <a:endParaRPr lang="en-GB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91684D-A4F8-464C-BC75-805045CC17C3}"/>
                </a:ext>
              </a:extLst>
            </p:cNvPr>
            <p:cNvCxnSpPr>
              <a:stCxn id="12" idx="3"/>
              <a:endCxn id="14" idx="1"/>
            </p:cNvCxnSpPr>
            <p:nvPr/>
          </p:nvCxnSpPr>
          <p:spPr>
            <a:xfrm>
              <a:off x="6111242" y="3286850"/>
              <a:ext cx="2809394" cy="2454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CAA9527-C56A-4552-93FC-3127605B6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4381" y="2463879"/>
              <a:ext cx="847517" cy="84751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40CC06D-A328-4DA6-893A-A08C4DD03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05" y="3098217"/>
              <a:ext cx="411193" cy="41119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BC70C6-3BF6-4E36-B62E-02D2BA8E2534}"/>
                </a:ext>
              </a:extLst>
            </p:cNvPr>
            <p:cNvSpPr txBox="1"/>
            <p:nvPr/>
          </p:nvSpPr>
          <p:spPr>
            <a:xfrm>
              <a:off x="2794798" y="2078521"/>
              <a:ext cx="1002683" cy="85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Sensor</a:t>
              </a:r>
            </a:p>
            <a:p>
              <a:pPr algn="ctr"/>
              <a:r>
                <a:rPr lang="en-GB" dirty="0" smtClean="0"/>
                <a:t>cameras</a:t>
              </a:r>
              <a:endParaRPr lang="en-GB" dirty="0"/>
            </a:p>
          </p:txBody>
        </p:sp>
        <p:sp>
          <p:nvSpPr>
            <p:cNvPr id="23" name="Right Arrow 8">
              <a:extLst>
                <a:ext uri="{FF2B5EF4-FFF2-40B4-BE49-F238E27FC236}">
                  <a16:creationId xmlns:a16="http://schemas.microsoft.com/office/drawing/2014/main" id="{509FF814-BF3A-4026-97A1-C85948685184}"/>
                </a:ext>
              </a:extLst>
            </p:cNvPr>
            <p:cNvSpPr/>
            <p:nvPr/>
          </p:nvSpPr>
          <p:spPr>
            <a:xfrm>
              <a:off x="2359331" y="2980760"/>
              <a:ext cx="222750" cy="3202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B30C13-5995-4429-9EA4-B4654C3EFDC8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3407348" y="3303814"/>
              <a:ext cx="397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B04672-CA43-4C6A-BD6A-0E3776FEC86B}"/>
                </a:ext>
              </a:extLst>
            </p:cNvPr>
            <p:cNvSpPr txBox="1"/>
            <p:nvPr/>
          </p:nvSpPr>
          <p:spPr>
            <a:xfrm>
              <a:off x="3495713" y="3506099"/>
              <a:ext cx="753009" cy="488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Client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2CB33E-3D2E-4D15-B495-BB41C59A94E0}"/>
                </a:ext>
              </a:extLst>
            </p:cNvPr>
            <p:cNvSpPr txBox="1"/>
            <p:nvPr/>
          </p:nvSpPr>
          <p:spPr>
            <a:xfrm>
              <a:off x="8562803" y="3643629"/>
              <a:ext cx="2234485" cy="85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Consumer/</a:t>
              </a:r>
            </a:p>
            <a:p>
              <a:pPr algn="ctr"/>
              <a:r>
                <a:rPr lang="en-GB" dirty="0"/>
                <a:t>User equipment (UE)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A55167-812A-41D5-93CF-9C9A22AD4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1549" y="2909365"/>
              <a:ext cx="252028" cy="660334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43" y="4522419"/>
            <a:ext cx="2209616" cy="16572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262" y="6139228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Kinect Sensor Cameras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832167" y="3733745"/>
            <a:ext cx="11548" cy="6586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500703" y="1852998"/>
            <a:ext cx="15664" cy="1210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705277" y="1201338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Local processing 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of raw data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4285746" y="3733745"/>
            <a:ext cx="15388" cy="13966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673708" y="5216375"/>
            <a:ext cx="3906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Synchronisation of frames originated from each client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Frame rendering / production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580690" y="2431155"/>
            <a:ext cx="0" cy="6953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075" y="1111696"/>
            <a:ext cx="2463614" cy="1198515"/>
          </a:xfrm>
          <a:prstGeom prst="rect">
            <a:avLst/>
          </a:prstGeom>
        </p:spPr>
      </p:pic>
      <p:sp>
        <p:nvSpPr>
          <p:cNvPr id="73" name="Freeform 72"/>
          <p:cNvSpPr/>
          <p:nvPr/>
        </p:nvSpPr>
        <p:spPr>
          <a:xfrm flipV="1">
            <a:off x="2759328" y="3664867"/>
            <a:ext cx="1129567" cy="375806"/>
          </a:xfrm>
          <a:custGeom>
            <a:avLst/>
            <a:gdLst>
              <a:gd name="connsiteX0" fmla="*/ 0 w 628073"/>
              <a:gd name="connsiteY0" fmla="*/ 314229 h 314229"/>
              <a:gd name="connsiteX1" fmla="*/ 323273 w 628073"/>
              <a:gd name="connsiteY1" fmla="*/ 193 h 314229"/>
              <a:gd name="connsiteX2" fmla="*/ 628073 w 628073"/>
              <a:gd name="connsiteY2" fmla="*/ 277284 h 3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073" h="314229">
                <a:moveTo>
                  <a:pt x="0" y="314229"/>
                </a:moveTo>
                <a:cubicBezTo>
                  <a:pt x="109297" y="160289"/>
                  <a:pt x="218594" y="6350"/>
                  <a:pt x="323273" y="193"/>
                </a:cubicBezTo>
                <a:cubicBezTo>
                  <a:pt x="427952" y="-5965"/>
                  <a:pt x="528012" y="135659"/>
                  <a:pt x="628073" y="27728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Freeform 73"/>
          <p:cNvSpPr/>
          <p:nvPr/>
        </p:nvSpPr>
        <p:spPr>
          <a:xfrm flipH="1">
            <a:off x="2744664" y="2901727"/>
            <a:ext cx="1144231" cy="370593"/>
          </a:xfrm>
          <a:custGeom>
            <a:avLst/>
            <a:gdLst>
              <a:gd name="connsiteX0" fmla="*/ 0 w 628073"/>
              <a:gd name="connsiteY0" fmla="*/ 314229 h 314229"/>
              <a:gd name="connsiteX1" fmla="*/ 323273 w 628073"/>
              <a:gd name="connsiteY1" fmla="*/ 193 h 314229"/>
              <a:gd name="connsiteX2" fmla="*/ 628073 w 628073"/>
              <a:gd name="connsiteY2" fmla="*/ 277284 h 3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073" h="314229">
                <a:moveTo>
                  <a:pt x="0" y="314229"/>
                </a:moveTo>
                <a:cubicBezTo>
                  <a:pt x="109297" y="160289"/>
                  <a:pt x="218594" y="6350"/>
                  <a:pt x="323273" y="193"/>
                </a:cubicBezTo>
                <a:cubicBezTo>
                  <a:pt x="427952" y="-5965"/>
                  <a:pt x="528012" y="135659"/>
                  <a:pt x="628073" y="277284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4670185" y="2272087"/>
            <a:ext cx="2561888" cy="988349"/>
          </a:xfrm>
          <a:custGeom>
            <a:avLst/>
            <a:gdLst>
              <a:gd name="connsiteX0" fmla="*/ 3131128 w 3131128"/>
              <a:gd name="connsiteY0" fmla="*/ 951404 h 988349"/>
              <a:gd name="connsiteX1" fmla="*/ 1487055 w 3131128"/>
              <a:gd name="connsiteY1" fmla="*/ 58 h 988349"/>
              <a:gd name="connsiteX2" fmla="*/ 0 w 3131128"/>
              <a:gd name="connsiteY2" fmla="*/ 988349 h 98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128" h="988349">
                <a:moveTo>
                  <a:pt x="3131128" y="951404"/>
                </a:moveTo>
                <a:cubicBezTo>
                  <a:pt x="2570019" y="472652"/>
                  <a:pt x="2008910" y="-6100"/>
                  <a:pt x="1487055" y="58"/>
                </a:cubicBezTo>
                <a:cubicBezTo>
                  <a:pt x="965200" y="6215"/>
                  <a:pt x="482600" y="497282"/>
                  <a:pt x="0" y="988349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Freeform 76"/>
          <p:cNvSpPr/>
          <p:nvPr/>
        </p:nvSpPr>
        <p:spPr>
          <a:xfrm flipH="1" flipV="1">
            <a:off x="4616281" y="3747959"/>
            <a:ext cx="2615790" cy="1007991"/>
          </a:xfrm>
          <a:custGeom>
            <a:avLst/>
            <a:gdLst>
              <a:gd name="connsiteX0" fmla="*/ 3131128 w 3131128"/>
              <a:gd name="connsiteY0" fmla="*/ 951404 h 988349"/>
              <a:gd name="connsiteX1" fmla="*/ 1487055 w 3131128"/>
              <a:gd name="connsiteY1" fmla="*/ 58 h 988349"/>
              <a:gd name="connsiteX2" fmla="*/ 0 w 3131128"/>
              <a:gd name="connsiteY2" fmla="*/ 988349 h 98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128" h="988349">
                <a:moveTo>
                  <a:pt x="3131128" y="951404"/>
                </a:moveTo>
                <a:cubicBezTo>
                  <a:pt x="2570019" y="472652"/>
                  <a:pt x="2008910" y="-6100"/>
                  <a:pt x="1487055" y="58"/>
                </a:cubicBezTo>
                <a:cubicBezTo>
                  <a:pt x="965200" y="6215"/>
                  <a:pt x="482600" y="497282"/>
                  <a:pt x="0" y="988349"/>
                </a:cubicBezTo>
              </a:path>
            </a:pathLst>
          </a:custGeom>
          <a:noFill/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1329767" y="2327381"/>
            <a:ext cx="1575146" cy="1766163"/>
          </a:xfrm>
          <a:prstGeom prst="roundRect">
            <a:avLst/>
          </a:prstGeom>
          <a:noFill/>
          <a:ln>
            <a:solidFill>
              <a:srgbClr val="203D7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64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2073-D293-4CD4-94A1-526E9183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Scenario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0D3C-C135-4ABA-B6E4-5C05781C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191" y="3383376"/>
            <a:ext cx="566144" cy="56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031" y="2566064"/>
            <a:ext cx="653517" cy="653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09" y="1050160"/>
            <a:ext cx="411193" cy="4111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34885" y="2701192"/>
            <a:ext cx="167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Aggregation 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Point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90766" y="2681134"/>
            <a:ext cx="8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UE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08080" y="3658812"/>
            <a:ext cx="181120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 flipV="1">
            <a:off x="5561736" y="2892823"/>
            <a:ext cx="2108295" cy="84786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4492" y="2461515"/>
            <a:ext cx="138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Source 1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195531" y="2295923"/>
            <a:ext cx="2039354" cy="108745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87497" y="3871251"/>
            <a:ext cx="2076150" cy="117510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ular Callout 25"/>
          <p:cNvSpPr/>
          <p:nvPr/>
        </p:nvSpPr>
        <p:spPr>
          <a:xfrm>
            <a:off x="3846788" y="4803128"/>
            <a:ext cx="2902064" cy="1534918"/>
          </a:xfrm>
          <a:prstGeom prst="wedgeRoundRectCallout">
            <a:avLst>
              <a:gd name="adj1" fmla="val -21553"/>
              <a:gd name="adj2" fmla="val -10194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Synchronisation</a:t>
            </a:r>
            <a:r>
              <a:rPr lang="en-GB" dirty="0" smtClean="0"/>
              <a:t> of incoming frames from different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Merging</a:t>
            </a:r>
            <a:r>
              <a:rPr lang="en-GB" dirty="0" smtClean="0"/>
              <a:t> of frames synchronised</a:t>
            </a:r>
            <a:endParaRPr lang="en-GB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40" y="1369294"/>
            <a:ext cx="847517" cy="847517"/>
          </a:xfrm>
          <a:prstGeom prst="rect">
            <a:avLst/>
          </a:prstGeom>
        </p:spPr>
      </p:pic>
      <p:sp>
        <p:nvSpPr>
          <p:cNvPr id="29" name="Left Brace 28"/>
          <p:cNvSpPr/>
          <p:nvPr/>
        </p:nvSpPr>
        <p:spPr>
          <a:xfrm>
            <a:off x="936319" y="1243611"/>
            <a:ext cx="288456" cy="120072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551" y="1810056"/>
            <a:ext cx="411193" cy="4111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30" y="1424195"/>
            <a:ext cx="411193" cy="41119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072" y="2181928"/>
            <a:ext cx="411193" cy="41119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20" y="3184246"/>
            <a:ext cx="847517" cy="84751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>
          <a:xfrm>
            <a:off x="931699" y="3058563"/>
            <a:ext cx="288456" cy="120072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02" y="5002851"/>
            <a:ext cx="847517" cy="847517"/>
          </a:xfrm>
          <a:prstGeom prst="rect">
            <a:avLst/>
          </a:prstGeom>
        </p:spPr>
      </p:pic>
      <p:sp>
        <p:nvSpPr>
          <p:cNvPr id="41" name="Left Brace 40"/>
          <p:cNvSpPr/>
          <p:nvPr/>
        </p:nvSpPr>
        <p:spPr>
          <a:xfrm>
            <a:off x="931181" y="4877168"/>
            <a:ext cx="288456" cy="120072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226292" y="4296297"/>
            <a:ext cx="138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Source 2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1074" y="6077818"/>
            <a:ext cx="138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Source 3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130" y="2892823"/>
            <a:ext cx="411193" cy="4111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72" y="3652719"/>
            <a:ext cx="411193" cy="41119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1" y="3266858"/>
            <a:ext cx="411193" cy="4111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693" y="4024591"/>
            <a:ext cx="411193" cy="41119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129" y="4712383"/>
            <a:ext cx="411193" cy="4111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71" y="5472279"/>
            <a:ext cx="411193" cy="4111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0" y="5086418"/>
            <a:ext cx="411193" cy="41119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692" y="5844151"/>
            <a:ext cx="411193" cy="411193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11" idx="0"/>
          </p:cNvCxnSpPr>
          <p:nvPr/>
        </p:nvCxnSpPr>
        <p:spPr>
          <a:xfrm flipH="1">
            <a:off x="5072433" y="2174663"/>
            <a:ext cx="185335" cy="5265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37966" y="1033755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Whoever can access the production server is able to manipulate the teleported objects/scenes individually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348" y="4158759"/>
            <a:ext cx="653517" cy="653517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endCxn id="37" idx="1"/>
          </p:cNvCxnSpPr>
          <p:nvPr/>
        </p:nvCxnSpPr>
        <p:spPr>
          <a:xfrm>
            <a:off x="5590498" y="3751417"/>
            <a:ext cx="2070850" cy="73410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7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2073-D293-4CD4-94A1-526E9183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on Time Engineering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0D3C-C135-4ABA-B6E4-5C05781C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6</a:t>
            </a:fld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10" y="4331441"/>
            <a:ext cx="371928" cy="3719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0" y="4692240"/>
            <a:ext cx="766587" cy="766587"/>
          </a:xfrm>
          <a:prstGeom prst="rect">
            <a:avLst/>
          </a:prstGeom>
        </p:spPr>
      </p:pic>
      <p:sp>
        <p:nvSpPr>
          <p:cNvPr id="39" name="Left Brace 38"/>
          <p:cNvSpPr/>
          <p:nvPr/>
        </p:nvSpPr>
        <p:spPr>
          <a:xfrm>
            <a:off x="1160719" y="4481545"/>
            <a:ext cx="260911" cy="12048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52" y="5091337"/>
            <a:ext cx="371928" cy="3719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31" y="4705476"/>
            <a:ext cx="371928" cy="37192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473" y="5463209"/>
            <a:ext cx="371928" cy="37192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54" y="4876354"/>
            <a:ext cx="566144" cy="56614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665720" y="4238114"/>
            <a:ext cx="167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Aggregation 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Point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723" y="4962334"/>
            <a:ext cx="653517" cy="65351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681723" y="4481545"/>
            <a:ext cx="8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UE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4" name="Straight Arrow Connector 3"/>
          <p:cNvCxnSpPr>
            <a:stCxn id="36" idx="3"/>
          </p:cNvCxnSpPr>
          <p:nvPr/>
        </p:nvCxnSpPr>
        <p:spPr>
          <a:xfrm>
            <a:off x="1945838" y="4517405"/>
            <a:ext cx="1816700" cy="444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3" idx="3"/>
          </p:cNvCxnSpPr>
          <p:nvPr/>
        </p:nvCxnSpPr>
        <p:spPr>
          <a:xfrm>
            <a:off x="1946359" y="4891440"/>
            <a:ext cx="1816179" cy="198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2" idx="3"/>
          </p:cNvCxnSpPr>
          <p:nvPr/>
        </p:nvCxnSpPr>
        <p:spPr>
          <a:xfrm flipV="1">
            <a:off x="1946880" y="5234720"/>
            <a:ext cx="1815658" cy="42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4" idx="3"/>
          </p:cNvCxnSpPr>
          <p:nvPr/>
        </p:nvCxnSpPr>
        <p:spPr>
          <a:xfrm flipV="1">
            <a:off x="1947401" y="5369859"/>
            <a:ext cx="1815137" cy="279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662528" y="4109233"/>
            <a:ext cx="646546" cy="1976582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971619" y="5159426"/>
            <a:ext cx="25778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1390" y="1231528"/>
            <a:ext cx="85438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object source scenario</a:t>
            </a:r>
            <a:endParaRPr lang="en-GB" sz="20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engineering requirements: 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Frames with the same 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time should arrive at the UE side at the same time</a:t>
            </a:r>
            <a:endParaRPr lang="en-GB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news </a:t>
            </a:r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Frames produced from multiple local clients are typically delivered via </a:t>
            </a:r>
            <a:r>
              <a:rPr lang="en-GB" sz="2000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common paths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reduced the risk of network uncertainty</a:t>
            </a:r>
          </a:p>
        </p:txBody>
      </p:sp>
    </p:spTree>
    <p:extLst>
      <p:ext uri="{BB962C8B-B14F-4D97-AF65-F5344CB8AC3E}">
        <p14:creationId xmlns:p14="http://schemas.microsoft.com/office/powerpoint/2010/main" val="14062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2073-D293-4CD4-94A1-526E9183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on Time Engineering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0D3C-C135-4ABA-B6E4-5C05781C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7</a:t>
            </a:fld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18" y="3907517"/>
            <a:ext cx="371928" cy="37192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25" y="5371735"/>
            <a:ext cx="371928" cy="3719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39" y="4281552"/>
            <a:ext cx="371928" cy="37192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146" y="5743607"/>
            <a:ext cx="371928" cy="37192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62" y="4452430"/>
            <a:ext cx="566144" cy="56614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654028" y="3814190"/>
            <a:ext cx="167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Aggregation 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Point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031" y="4538410"/>
            <a:ext cx="653517" cy="65351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670031" y="4057621"/>
            <a:ext cx="8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UE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4" name="Straight Arrow Connector 3"/>
          <p:cNvCxnSpPr>
            <a:stCxn id="36" idx="3"/>
          </p:cNvCxnSpPr>
          <p:nvPr/>
        </p:nvCxnSpPr>
        <p:spPr>
          <a:xfrm>
            <a:off x="1934146" y="4093481"/>
            <a:ext cx="1816700" cy="444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3" idx="3"/>
          </p:cNvCxnSpPr>
          <p:nvPr/>
        </p:nvCxnSpPr>
        <p:spPr>
          <a:xfrm>
            <a:off x="1934667" y="4467516"/>
            <a:ext cx="1816179" cy="198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2" idx="3"/>
          </p:cNvCxnSpPr>
          <p:nvPr/>
        </p:nvCxnSpPr>
        <p:spPr>
          <a:xfrm flipV="1">
            <a:off x="2305553" y="4810797"/>
            <a:ext cx="1445293" cy="746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4" idx="3"/>
          </p:cNvCxnSpPr>
          <p:nvPr/>
        </p:nvCxnSpPr>
        <p:spPr>
          <a:xfrm flipV="1">
            <a:off x="2306074" y="4945935"/>
            <a:ext cx="1444772" cy="983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959927" y="4735502"/>
            <a:ext cx="25778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1390" y="999945"/>
            <a:ext cx="8543852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Multi-object source scenario</a:t>
            </a:r>
            <a:endParaRPr lang="en-GB" sz="20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engineering requirements: 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Frames with the same 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time at different sites should arrive at the UE side at the same time</a:t>
            </a:r>
            <a:endParaRPr lang="en-GB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challenging </a:t>
            </a:r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Frames produced from multiple objects/sits are typically delivered via </a:t>
            </a:r>
            <a:r>
              <a:rPr lang="en-GB" sz="2000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paths with specific network latency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increased challenge on time engineering across multiple sources</a:t>
            </a:r>
            <a:endParaRPr lang="en-GB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488" y="6020568"/>
            <a:ext cx="371928" cy="3719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42" y="6033819"/>
            <a:ext cx="371928" cy="371928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24" idx="0"/>
          </p:cNvCxnSpPr>
          <p:nvPr/>
        </p:nvCxnSpPr>
        <p:spPr>
          <a:xfrm flipV="1">
            <a:off x="4252452" y="5098761"/>
            <a:ext cx="113933" cy="921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0"/>
          </p:cNvCxnSpPr>
          <p:nvPr/>
        </p:nvCxnSpPr>
        <p:spPr>
          <a:xfrm flipH="1" flipV="1">
            <a:off x="4498664" y="5098761"/>
            <a:ext cx="81342" cy="935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rot="1415287">
            <a:off x="2041222" y="4356330"/>
            <a:ext cx="3023570" cy="1105467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92140" y="408368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Australia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9224" y="5397347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North</a:t>
            </a:r>
          </a:p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America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40382" y="5930869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Asia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16144" y="5286116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Europe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50838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2073-D293-4CD4-94A1-526E9183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Multi-source Teleportation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0D3C-C135-4ABA-B6E4-5C05781C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2472" y="1040878"/>
            <a:ext cx="850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Decoupling </a:t>
            </a:r>
            <a:r>
              <a:rPr lang="en-GB" b="1" dirty="0" smtClean="0">
                <a:solidFill>
                  <a:srgbClr val="556169"/>
                </a:solidFill>
                <a:latin typeface="Georgia"/>
                <a:cs typeface="Georgia"/>
              </a:rPr>
              <a:t>(in-network) synchronisation </a:t>
            </a:r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from </a:t>
            </a:r>
            <a:r>
              <a:rPr lang="en-GB" b="1" dirty="0" smtClean="0">
                <a:solidFill>
                  <a:srgbClr val="556169"/>
                </a:solidFill>
                <a:latin typeface="Georgia"/>
                <a:cs typeface="Georgia"/>
              </a:rPr>
              <a:t>(edge-based) frame </a:t>
            </a:r>
            <a:r>
              <a:rPr lang="en-GB" b="1" dirty="0" smtClean="0">
                <a:solidFill>
                  <a:srgbClr val="556169"/>
                </a:solidFill>
                <a:latin typeface="Georgia"/>
                <a:cs typeface="Georgia"/>
              </a:rPr>
              <a:t>merging/production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732" y="4142669"/>
            <a:ext cx="847517" cy="8475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66" y="2807242"/>
            <a:ext cx="847517" cy="84751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59" y="1778527"/>
            <a:ext cx="847517" cy="84751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66" y="1846947"/>
            <a:ext cx="847517" cy="84751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34" y="3912568"/>
            <a:ext cx="847517" cy="84751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863" y="3288768"/>
            <a:ext cx="653517" cy="65351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859" y="3358672"/>
            <a:ext cx="566144" cy="5661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124364" y="2278797"/>
            <a:ext cx="511964" cy="284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124364" y="2916235"/>
            <a:ext cx="511964" cy="299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3065614" y="3603214"/>
            <a:ext cx="1038897" cy="659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133128" y="2859216"/>
            <a:ext cx="903163" cy="356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301695" y="2549659"/>
            <a:ext cx="1" cy="553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587732" y="3367505"/>
            <a:ext cx="1545213" cy="27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477151" y="3641743"/>
            <a:ext cx="258680" cy="6945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ular Callout 73"/>
          <p:cNvSpPr/>
          <p:nvPr/>
        </p:nvSpPr>
        <p:spPr>
          <a:xfrm>
            <a:off x="5435249" y="2092321"/>
            <a:ext cx="2222325" cy="945324"/>
          </a:xfrm>
          <a:prstGeom prst="wedgeRoundRectCallout">
            <a:avLst>
              <a:gd name="adj1" fmla="val -91904"/>
              <a:gd name="adj2" fmla="val 63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In-network S</a:t>
            </a:r>
            <a:r>
              <a:rPr lang="en-GB" dirty="0" smtClean="0">
                <a:solidFill>
                  <a:srgbClr val="000000"/>
                </a:solidFill>
              </a:rPr>
              <a:t>ynchronisation </a:t>
            </a:r>
            <a:r>
              <a:rPr lang="en-GB" dirty="0" smtClean="0">
                <a:solidFill>
                  <a:srgbClr val="000000"/>
                </a:solidFill>
              </a:rPr>
              <a:t>function </a:t>
            </a:r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880805" y="3641744"/>
            <a:ext cx="623506" cy="13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11390" y="5011817"/>
            <a:ext cx="8543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Relieve the buffering load </a:t>
            </a:r>
            <a:r>
              <a:rPr lang="en-GB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production server side for buffering incoming frames with substantial delay variations across all Internet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Bandwidth saving </a:t>
            </a:r>
            <a:r>
              <a:rPr lang="en-GB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GB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drop </a:t>
            </a:r>
            <a:r>
              <a:rPr lang="en-GB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out-of-synchronisation frames along the </a:t>
            </a:r>
            <a:r>
              <a:rPr lang="en-GB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“reverse” tree</a:t>
            </a:r>
            <a:endParaRPr lang="en-GB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ounded Rectangular Callout 77"/>
          <p:cNvSpPr/>
          <p:nvPr/>
        </p:nvSpPr>
        <p:spPr>
          <a:xfrm>
            <a:off x="6000055" y="4383204"/>
            <a:ext cx="2222325" cy="701699"/>
          </a:xfrm>
          <a:prstGeom prst="wedgeRoundRectCallout">
            <a:avLst>
              <a:gd name="adj1" fmla="val -26236"/>
              <a:gd name="adj2" fmla="val -11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Edge-based production </a:t>
            </a:r>
            <a:r>
              <a:rPr lang="en-GB" dirty="0" smtClean="0">
                <a:solidFill>
                  <a:srgbClr val="000000"/>
                </a:solidFill>
              </a:rPr>
              <a:t>function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25" name="Picture 26" descr="router-gener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91" y="3212551"/>
            <a:ext cx="515216" cy="36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6" descr="router-gener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63" y="2566405"/>
            <a:ext cx="515216" cy="36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2675233" y="2226649"/>
            <a:ext cx="5896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64921" y="2226649"/>
            <a:ext cx="0" cy="2453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75233" y="2472023"/>
            <a:ext cx="5896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75451" y="2226649"/>
            <a:ext cx="0" cy="2453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04923" y="2226649"/>
            <a:ext cx="8092" cy="2453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33128" y="2226649"/>
            <a:ext cx="0" cy="2453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flipH="1">
            <a:off x="2598388" y="2158229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556169"/>
                </a:solidFill>
                <a:latin typeface="Georgia"/>
                <a:cs typeface="Georgia"/>
              </a:rPr>
              <a:t>…</a:t>
            </a:r>
            <a:endParaRPr lang="en-GB" sz="1400" b="1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361705" y="3285353"/>
            <a:ext cx="5896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951393" y="3285353"/>
            <a:ext cx="0" cy="2453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61705" y="3530727"/>
            <a:ext cx="5896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61923" y="3285353"/>
            <a:ext cx="0" cy="2453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691395" y="3285353"/>
            <a:ext cx="8092" cy="2453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19600" y="3285353"/>
            <a:ext cx="0" cy="2453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flipH="1">
            <a:off x="3284860" y="321693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556169"/>
                </a:solidFill>
                <a:latin typeface="Georgia"/>
                <a:cs typeface="Georgia"/>
              </a:rPr>
              <a:t>…</a:t>
            </a:r>
            <a:endParaRPr lang="en-GB" sz="1400" b="1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30932" y="1711537"/>
            <a:ext cx="147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2"/>
                </a:solidFill>
                <a:latin typeface="Georgia"/>
                <a:cs typeface="Georgia"/>
              </a:rPr>
              <a:t>Synchronisation</a:t>
            </a:r>
          </a:p>
          <a:p>
            <a:pPr algn="ctr"/>
            <a:r>
              <a:rPr lang="en-GB" sz="1400" dirty="0" smtClean="0">
                <a:solidFill>
                  <a:schemeClr val="accent2"/>
                </a:solidFill>
                <a:latin typeface="Georgia"/>
                <a:cs typeface="Georgia"/>
              </a:rPr>
              <a:t>buffer</a:t>
            </a:r>
            <a:endParaRPr lang="en-GB" sz="1400" dirty="0" smtClean="0">
              <a:solidFill>
                <a:schemeClr val="accent2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14157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310C-8C02-46C4-B561-F93E94A9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84" y="423352"/>
            <a:ext cx="7551282" cy="413268"/>
          </a:xfrm>
        </p:spPr>
        <p:txBody>
          <a:bodyPr/>
          <a:lstStyle/>
          <a:p>
            <a:r>
              <a:rPr lang="en-US" altLang="zh-CN" dirty="0" smtClean="0"/>
              <a:t>Multicast/Broadcast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A37E-9FEF-4B71-9DAB-B4FABDA1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55" y="1013195"/>
            <a:ext cx="5323858" cy="330002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97" y="4313224"/>
            <a:ext cx="8588723" cy="207818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203D75"/>
                </a:solidFill>
              </a:rPr>
              <a:t>Key challenges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The client on the source side needs to respond to the incoming frame requests from different production cloud sites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u="sng" dirty="0" smtClean="0">
                <a:solidFill>
                  <a:srgbClr val="203D75"/>
                </a:solidFill>
              </a:rPr>
              <a:t>Variation of playback delay </a:t>
            </a:r>
            <a:r>
              <a:rPr lang="en-US" dirty="0" smtClean="0">
                <a:solidFill>
                  <a:srgbClr val="203D75"/>
                </a:solidFill>
              </a:rPr>
              <a:t>at different receiver locations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Optimized selection of production cloud sites according to the locations of receivers</a:t>
            </a:r>
          </a:p>
        </p:txBody>
      </p:sp>
    </p:spTree>
    <p:extLst>
      <p:ext uri="{BB962C8B-B14F-4D97-AF65-F5344CB8AC3E}">
        <p14:creationId xmlns:p14="http://schemas.microsoft.com/office/powerpoint/2010/main" val="199703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OfSurrey-PowerPointMasterStandardWidth">
  <a:themeElements>
    <a:clrScheme name="Custom 1">
      <a:dk1>
        <a:srgbClr val="203D75"/>
      </a:dk1>
      <a:lt1>
        <a:srgbClr val="FFFFFF"/>
      </a:lt1>
      <a:dk2>
        <a:srgbClr val="1F497D"/>
      </a:dk2>
      <a:lt2>
        <a:srgbClr val="A59E94"/>
      </a:lt2>
      <a:accent1>
        <a:srgbClr val="006AA0"/>
      </a:accent1>
      <a:accent2>
        <a:srgbClr val="BD0F30"/>
      </a:accent2>
      <a:accent3>
        <a:srgbClr val="9DAC24"/>
      </a:accent3>
      <a:accent4>
        <a:srgbClr val="672669"/>
      </a:accent4>
      <a:accent5>
        <a:srgbClr val="328C9E"/>
      </a:accent5>
      <a:accent6>
        <a:srgbClr val="EC7520"/>
      </a:accent6>
      <a:hlink>
        <a:srgbClr val="006AA0"/>
      </a:hlink>
      <a:folHlink>
        <a:srgbClr val="67266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rgbClr val="556169"/>
            </a:solidFill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9B97692-8AD1-4F0E-9299-AC1C67FF7872}" vid="{BA580B05-AC3F-4D22-BC6A-C6AB920B4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5GIC_template</Template>
  <TotalTime>21077</TotalTime>
  <Words>759</Words>
  <Application>Microsoft Office PowerPoint</Application>
  <PresentationFormat>On-screen Show (4:3)</PresentationFormat>
  <Paragraphs>137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宋体</vt:lpstr>
      <vt:lpstr>Arial</vt:lpstr>
      <vt:lpstr>Calibri</vt:lpstr>
      <vt:lpstr>Georgia</vt:lpstr>
      <vt:lpstr>Wingdings</vt:lpstr>
      <vt:lpstr>UniOfSurrey-PowerPointMasterStandardWidth</vt:lpstr>
      <vt:lpstr>New Requirements for Time-Engineered Holographic Teleportation Over Internet</vt:lpstr>
      <vt:lpstr>Application Background</vt:lpstr>
      <vt:lpstr>Understanding User QoE in Holographic Teleportation</vt:lpstr>
      <vt:lpstr>High-level overview of Holographic Teleportation System</vt:lpstr>
      <vt:lpstr>A General Scenario</vt:lpstr>
      <vt:lpstr>Requirements on Time Engineering</vt:lpstr>
      <vt:lpstr>Requirements on Time Engineering</vt:lpstr>
      <vt:lpstr>Supporting Multi-source Teleportation</vt:lpstr>
      <vt:lpstr>Multicast/Broadcast</vt:lpstr>
      <vt:lpstr>Technical Challenges on the Transport Layer</vt:lpstr>
      <vt:lpstr>Technical Challenges on Network Layer</vt:lpstr>
      <vt:lpstr>Overview on Key Research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Ioannis Selinis</dc:creator>
  <cp:lastModifiedBy>Ning Wang</cp:lastModifiedBy>
  <cp:revision>653</cp:revision>
  <cp:lastPrinted>2015-09-18T10:32:06Z</cp:lastPrinted>
  <dcterms:created xsi:type="dcterms:W3CDTF">2017-03-06T11:01:49Z</dcterms:created>
  <dcterms:modified xsi:type="dcterms:W3CDTF">2020-07-30T14:35:43Z</dcterms:modified>
</cp:coreProperties>
</file>